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7" r:id="rId7"/>
    <p:sldId id="256" r:id="rId8"/>
    <p:sldId id="262" r:id="rId9"/>
    <p:sldId id="263" r:id="rId10"/>
    <p:sldId id="269" r:id="rId11"/>
    <p:sldId id="264" r:id="rId12"/>
    <p:sldId id="266" r:id="rId13"/>
    <p:sldId id="265"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B17699-31E1-4590-8F53-D12DC67915E4}"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582E5748-4C79-4B29-905A-19DA0A3A2E4E}">
      <dgm:prSet phldrT="[Text]" custT="1"/>
      <dgm:spPr/>
      <dgm:t>
        <a:bodyPr/>
        <a:lstStyle/>
        <a:p>
          <a:r>
            <a:rPr lang="en-US" sz="2800" dirty="0" smtClean="0"/>
            <a:t>Does your use of social media contribute to the common good?</a:t>
          </a:r>
          <a:endParaRPr lang="en-US" sz="2800" dirty="0"/>
        </a:p>
      </dgm:t>
    </dgm:pt>
    <dgm:pt modelId="{8CDA2156-FCDF-4300-9368-7DABCF6F39EB}" type="parTrans" cxnId="{0BB726C1-52B7-45B5-B7F3-B9B3A4D018D7}">
      <dgm:prSet/>
      <dgm:spPr/>
      <dgm:t>
        <a:bodyPr/>
        <a:lstStyle/>
        <a:p>
          <a:endParaRPr lang="en-US"/>
        </a:p>
      </dgm:t>
    </dgm:pt>
    <dgm:pt modelId="{A9C90FBB-AA38-477C-A6D7-EEEAB1E5D70C}" type="sibTrans" cxnId="{0BB726C1-52B7-45B5-B7F3-B9B3A4D018D7}">
      <dgm:prSet/>
      <dgm:spPr/>
      <dgm:t>
        <a:bodyPr/>
        <a:lstStyle/>
        <a:p>
          <a:endParaRPr lang="en-US"/>
        </a:p>
      </dgm:t>
    </dgm:pt>
    <dgm:pt modelId="{12490008-13A8-4DA0-B33B-D7C2DAE8A98F}">
      <dgm:prSet phldrT="[Text]" custT="1"/>
      <dgm:spPr/>
      <dgm:t>
        <a:bodyPr/>
        <a:lstStyle/>
        <a:p>
          <a:r>
            <a:rPr lang="en-US" sz="2800" dirty="0" smtClean="0"/>
            <a:t>Does your use of social media enhance the lives of others?</a:t>
          </a:r>
          <a:endParaRPr lang="en-US" sz="2800" dirty="0"/>
        </a:p>
      </dgm:t>
    </dgm:pt>
    <dgm:pt modelId="{7DA68F7C-D27F-49E4-B4E7-020EF6077736}" type="parTrans" cxnId="{FFAA69ED-7374-4336-847B-244DB5497BB2}">
      <dgm:prSet/>
      <dgm:spPr/>
      <dgm:t>
        <a:bodyPr/>
        <a:lstStyle/>
        <a:p>
          <a:endParaRPr lang="en-US"/>
        </a:p>
      </dgm:t>
    </dgm:pt>
    <dgm:pt modelId="{5D36C638-2452-4022-91A7-1484E0561CD5}" type="sibTrans" cxnId="{FFAA69ED-7374-4336-847B-244DB5497BB2}">
      <dgm:prSet/>
      <dgm:spPr/>
      <dgm:t>
        <a:bodyPr/>
        <a:lstStyle/>
        <a:p>
          <a:endParaRPr lang="en-US"/>
        </a:p>
      </dgm:t>
    </dgm:pt>
    <dgm:pt modelId="{B382486D-A720-43F9-B891-AFB7FA7B3340}">
      <dgm:prSet phldrT="[Text]" custT="1"/>
      <dgm:spPr/>
      <dgm:t>
        <a:bodyPr/>
        <a:lstStyle/>
        <a:p>
          <a:r>
            <a:rPr lang="en-US" sz="2800" dirty="0" smtClean="0"/>
            <a:t>What will your “digital footprint” say about who you are?</a:t>
          </a:r>
          <a:endParaRPr lang="en-US" sz="2800" dirty="0"/>
        </a:p>
      </dgm:t>
    </dgm:pt>
    <dgm:pt modelId="{7407BFE5-FC43-4C28-B013-322305D1ADFF}" type="parTrans" cxnId="{378DC0C1-99A6-42EF-8E25-5B56F71E5EDC}">
      <dgm:prSet/>
      <dgm:spPr/>
      <dgm:t>
        <a:bodyPr/>
        <a:lstStyle/>
        <a:p>
          <a:endParaRPr lang="en-US"/>
        </a:p>
      </dgm:t>
    </dgm:pt>
    <dgm:pt modelId="{48A09E4A-1670-49AD-8616-F62143FC34E2}" type="sibTrans" cxnId="{378DC0C1-99A6-42EF-8E25-5B56F71E5EDC}">
      <dgm:prSet/>
      <dgm:spPr/>
      <dgm:t>
        <a:bodyPr/>
        <a:lstStyle/>
        <a:p>
          <a:endParaRPr lang="en-US"/>
        </a:p>
      </dgm:t>
    </dgm:pt>
    <dgm:pt modelId="{CA65B5E2-F2CE-4F15-B333-89C512174925}" type="pres">
      <dgm:prSet presAssocID="{7AB17699-31E1-4590-8F53-D12DC67915E4}" presName="Name0" presStyleCnt="0">
        <dgm:presLayoutVars>
          <dgm:chMax val="7"/>
          <dgm:dir/>
          <dgm:animLvl val="lvl"/>
          <dgm:resizeHandles val="exact"/>
        </dgm:presLayoutVars>
      </dgm:prSet>
      <dgm:spPr/>
      <dgm:t>
        <a:bodyPr/>
        <a:lstStyle/>
        <a:p>
          <a:endParaRPr lang="en-US"/>
        </a:p>
      </dgm:t>
    </dgm:pt>
    <dgm:pt modelId="{F2605940-05A7-4492-AC36-9AA83FC78418}" type="pres">
      <dgm:prSet presAssocID="{582E5748-4C79-4B29-905A-19DA0A3A2E4E}" presName="circle1" presStyleLbl="node1" presStyleIdx="0" presStyleCnt="3"/>
      <dgm:spPr/>
    </dgm:pt>
    <dgm:pt modelId="{891CA582-134B-43F4-B70B-054D75463425}" type="pres">
      <dgm:prSet presAssocID="{582E5748-4C79-4B29-905A-19DA0A3A2E4E}" presName="space" presStyleCnt="0"/>
      <dgm:spPr/>
    </dgm:pt>
    <dgm:pt modelId="{918E4AD5-2B3A-4B32-8890-F570A9FB2CA4}" type="pres">
      <dgm:prSet presAssocID="{582E5748-4C79-4B29-905A-19DA0A3A2E4E}" presName="rect1" presStyleLbl="alignAcc1" presStyleIdx="0" presStyleCnt="3" custScaleY="98155" custLinFactNeighborX="-529" custLinFactNeighborY="-611"/>
      <dgm:spPr/>
      <dgm:t>
        <a:bodyPr/>
        <a:lstStyle/>
        <a:p>
          <a:endParaRPr lang="en-US"/>
        </a:p>
      </dgm:t>
    </dgm:pt>
    <dgm:pt modelId="{0A5BAB22-351B-4707-976F-AFE9B3F5E06F}" type="pres">
      <dgm:prSet presAssocID="{12490008-13A8-4DA0-B33B-D7C2DAE8A98F}" presName="vertSpace2" presStyleLbl="node1" presStyleIdx="0" presStyleCnt="3"/>
      <dgm:spPr/>
    </dgm:pt>
    <dgm:pt modelId="{DD8AE57E-1AB3-49FF-A9D8-0B0B3F9883A3}" type="pres">
      <dgm:prSet presAssocID="{12490008-13A8-4DA0-B33B-D7C2DAE8A98F}" presName="circle2" presStyleLbl="node1" presStyleIdx="1" presStyleCnt="3"/>
      <dgm:spPr/>
    </dgm:pt>
    <dgm:pt modelId="{0D9EE3D5-EC99-4773-A04B-F86B8F05EA84}" type="pres">
      <dgm:prSet presAssocID="{12490008-13A8-4DA0-B33B-D7C2DAE8A98F}" presName="rect2" presStyleLbl="alignAcc1" presStyleIdx="1" presStyleCnt="3" custScaleY="84056"/>
      <dgm:spPr/>
      <dgm:t>
        <a:bodyPr/>
        <a:lstStyle/>
        <a:p>
          <a:endParaRPr lang="en-US"/>
        </a:p>
      </dgm:t>
    </dgm:pt>
    <dgm:pt modelId="{4408435B-6FB9-4C9A-9033-9DBC4C7F2EB2}" type="pres">
      <dgm:prSet presAssocID="{B382486D-A720-43F9-B891-AFB7FA7B3340}" presName="vertSpace3" presStyleLbl="node1" presStyleIdx="1" presStyleCnt="3"/>
      <dgm:spPr/>
    </dgm:pt>
    <dgm:pt modelId="{54B57255-6B76-4E01-AE97-83C0926E9960}" type="pres">
      <dgm:prSet presAssocID="{B382486D-A720-43F9-B891-AFB7FA7B3340}" presName="circle3" presStyleLbl="node1" presStyleIdx="2" presStyleCnt="3"/>
      <dgm:spPr/>
    </dgm:pt>
    <dgm:pt modelId="{0A7E5C0C-465C-4AFD-949A-1C1BE3EAECBA}" type="pres">
      <dgm:prSet presAssocID="{B382486D-A720-43F9-B891-AFB7FA7B3340}" presName="rect3" presStyleLbl="alignAcc1" presStyleIdx="2" presStyleCnt="3"/>
      <dgm:spPr/>
      <dgm:t>
        <a:bodyPr/>
        <a:lstStyle/>
        <a:p>
          <a:endParaRPr lang="en-US"/>
        </a:p>
      </dgm:t>
    </dgm:pt>
    <dgm:pt modelId="{F507B6C0-6524-4D0E-A103-6A3F887948BC}" type="pres">
      <dgm:prSet presAssocID="{582E5748-4C79-4B29-905A-19DA0A3A2E4E}" presName="rect1ParTxNoCh" presStyleLbl="alignAcc1" presStyleIdx="2" presStyleCnt="3">
        <dgm:presLayoutVars>
          <dgm:chMax val="1"/>
          <dgm:bulletEnabled val="1"/>
        </dgm:presLayoutVars>
      </dgm:prSet>
      <dgm:spPr/>
      <dgm:t>
        <a:bodyPr/>
        <a:lstStyle/>
        <a:p>
          <a:endParaRPr lang="en-US"/>
        </a:p>
      </dgm:t>
    </dgm:pt>
    <dgm:pt modelId="{B7CFAA1C-8998-45DB-86D1-58C8C0AFE2ED}" type="pres">
      <dgm:prSet presAssocID="{12490008-13A8-4DA0-B33B-D7C2DAE8A98F}" presName="rect2ParTxNoCh" presStyleLbl="alignAcc1" presStyleIdx="2" presStyleCnt="3">
        <dgm:presLayoutVars>
          <dgm:chMax val="1"/>
          <dgm:bulletEnabled val="1"/>
        </dgm:presLayoutVars>
      </dgm:prSet>
      <dgm:spPr/>
      <dgm:t>
        <a:bodyPr/>
        <a:lstStyle/>
        <a:p>
          <a:endParaRPr lang="en-US"/>
        </a:p>
      </dgm:t>
    </dgm:pt>
    <dgm:pt modelId="{446F8EFE-823C-401B-B4F7-701E03CD59D0}" type="pres">
      <dgm:prSet presAssocID="{B382486D-A720-43F9-B891-AFB7FA7B3340}" presName="rect3ParTxNoCh" presStyleLbl="alignAcc1" presStyleIdx="2" presStyleCnt="3">
        <dgm:presLayoutVars>
          <dgm:chMax val="1"/>
          <dgm:bulletEnabled val="1"/>
        </dgm:presLayoutVars>
      </dgm:prSet>
      <dgm:spPr/>
      <dgm:t>
        <a:bodyPr/>
        <a:lstStyle/>
        <a:p>
          <a:endParaRPr lang="en-US"/>
        </a:p>
      </dgm:t>
    </dgm:pt>
  </dgm:ptLst>
  <dgm:cxnLst>
    <dgm:cxn modelId="{FFAA69ED-7374-4336-847B-244DB5497BB2}" srcId="{7AB17699-31E1-4590-8F53-D12DC67915E4}" destId="{12490008-13A8-4DA0-B33B-D7C2DAE8A98F}" srcOrd="1" destOrd="0" parTransId="{7DA68F7C-D27F-49E4-B4E7-020EF6077736}" sibTransId="{5D36C638-2452-4022-91A7-1484E0561CD5}"/>
    <dgm:cxn modelId="{25E34051-AEAD-4B57-91E2-354622A761A4}" type="presOf" srcId="{B382486D-A720-43F9-B891-AFB7FA7B3340}" destId="{0A7E5C0C-465C-4AFD-949A-1C1BE3EAECBA}" srcOrd="0" destOrd="0" presId="urn:microsoft.com/office/officeart/2005/8/layout/target3"/>
    <dgm:cxn modelId="{4C0E9222-D6E1-4151-AB1B-1FA76AAF37A4}" type="presOf" srcId="{B382486D-A720-43F9-B891-AFB7FA7B3340}" destId="{446F8EFE-823C-401B-B4F7-701E03CD59D0}" srcOrd="1" destOrd="0" presId="urn:microsoft.com/office/officeart/2005/8/layout/target3"/>
    <dgm:cxn modelId="{84BB2A0D-72EE-4F63-8803-473C9E5A3389}" type="presOf" srcId="{582E5748-4C79-4B29-905A-19DA0A3A2E4E}" destId="{F507B6C0-6524-4D0E-A103-6A3F887948BC}" srcOrd="1" destOrd="0" presId="urn:microsoft.com/office/officeart/2005/8/layout/target3"/>
    <dgm:cxn modelId="{419F5310-7E20-4443-80CD-9238181F8298}" type="presOf" srcId="{7AB17699-31E1-4590-8F53-D12DC67915E4}" destId="{CA65B5E2-F2CE-4F15-B333-89C512174925}" srcOrd="0" destOrd="0" presId="urn:microsoft.com/office/officeart/2005/8/layout/target3"/>
    <dgm:cxn modelId="{85C54455-B8EF-40AD-A4D0-0309EAE9338C}" type="presOf" srcId="{12490008-13A8-4DA0-B33B-D7C2DAE8A98F}" destId="{B7CFAA1C-8998-45DB-86D1-58C8C0AFE2ED}" srcOrd="1" destOrd="0" presId="urn:microsoft.com/office/officeart/2005/8/layout/target3"/>
    <dgm:cxn modelId="{378DC0C1-99A6-42EF-8E25-5B56F71E5EDC}" srcId="{7AB17699-31E1-4590-8F53-D12DC67915E4}" destId="{B382486D-A720-43F9-B891-AFB7FA7B3340}" srcOrd="2" destOrd="0" parTransId="{7407BFE5-FC43-4C28-B013-322305D1ADFF}" sibTransId="{48A09E4A-1670-49AD-8616-F62143FC34E2}"/>
    <dgm:cxn modelId="{F578C4AD-5390-4CBA-BF78-7BD3BD967A5E}" type="presOf" srcId="{12490008-13A8-4DA0-B33B-D7C2DAE8A98F}" destId="{0D9EE3D5-EC99-4773-A04B-F86B8F05EA84}" srcOrd="0" destOrd="0" presId="urn:microsoft.com/office/officeart/2005/8/layout/target3"/>
    <dgm:cxn modelId="{B6D2249E-6FBC-4509-A166-4C774EE21446}" type="presOf" srcId="{582E5748-4C79-4B29-905A-19DA0A3A2E4E}" destId="{918E4AD5-2B3A-4B32-8890-F570A9FB2CA4}" srcOrd="0" destOrd="0" presId="urn:microsoft.com/office/officeart/2005/8/layout/target3"/>
    <dgm:cxn modelId="{0BB726C1-52B7-45B5-B7F3-B9B3A4D018D7}" srcId="{7AB17699-31E1-4590-8F53-D12DC67915E4}" destId="{582E5748-4C79-4B29-905A-19DA0A3A2E4E}" srcOrd="0" destOrd="0" parTransId="{8CDA2156-FCDF-4300-9368-7DABCF6F39EB}" sibTransId="{A9C90FBB-AA38-477C-A6D7-EEEAB1E5D70C}"/>
    <dgm:cxn modelId="{7400DF34-D507-4346-8A34-58BDB34AD4DF}" type="presParOf" srcId="{CA65B5E2-F2CE-4F15-B333-89C512174925}" destId="{F2605940-05A7-4492-AC36-9AA83FC78418}" srcOrd="0" destOrd="0" presId="urn:microsoft.com/office/officeart/2005/8/layout/target3"/>
    <dgm:cxn modelId="{0BA730A1-433A-48D8-8EB2-40B1D14EC615}" type="presParOf" srcId="{CA65B5E2-F2CE-4F15-B333-89C512174925}" destId="{891CA582-134B-43F4-B70B-054D75463425}" srcOrd="1" destOrd="0" presId="urn:microsoft.com/office/officeart/2005/8/layout/target3"/>
    <dgm:cxn modelId="{81851FFF-CACE-4039-B662-92FE7F4628CF}" type="presParOf" srcId="{CA65B5E2-F2CE-4F15-B333-89C512174925}" destId="{918E4AD5-2B3A-4B32-8890-F570A9FB2CA4}" srcOrd="2" destOrd="0" presId="urn:microsoft.com/office/officeart/2005/8/layout/target3"/>
    <dgm:cxn modelId="{3E319D92-C342-4710-B78F-85A33644C1F0}" type="presParOf" srcId="{CA65B5E2-F2CE-4F15-B333-89C512174925}" destId="{0A5BAB22-351B-4707-976F-AFE9B3F5E06F}" srcOrd="3" destOrd="0" presId="urn:microsoft.com/office/officeart/2005/8/layout/target3"/>
    <dgm:cxn modelId="{E9BA6113-4505-4C69-A4B3-33E01BDBFAF1}" type="presParOf" srcId="{CA65B5E2-F2CE-4F15-B333-89C512174925}" destId="{DD8AE57E-1AB3-49FF-A9D8-0B0B3F9883A3}" srcOrd="4" destOrd="0" presId="urn:microsoft.com/office/officeart/2005/8/layout/target3"/>
    <dgm:cxn modelId="{2A9B68A1-C2F6-4E8A-A24B-4EE058F5C0E9}" type="presParOf" srcId="{CA65B5E2-F2CE-4F15-B333-89C512174925}" destId="{0D9EE3D5-EC99-4773-A04B-F86B8F05EA84}" srcOrd="5" destOrd="0" presId="urn:microsoft.com/office/officeart/2005/8/layout/target3"/>
    <dgm:cxn modelId="{6A7AD195-3779-476B-9C81-5DAA00449229}" type="presParOf" srcId="{CA65B5E2-F2CE-4F15-B333-89C512174925}" destId="{4408435B-6FB9-4C9A-9033-9DBC4C7F2EB2}" srcOrd="6" destOrd="0" presId="urn:microsoft.com/office/officeart/2005/8/layout/target3"/>
    <dgm:cxn modelId="{FBF3D540-1F7C-43EE-A80D-EB9095EDB5E1}" type="presParOf" srcId="{CA65B5E2-F2CE-4F15-B333-89C512174925}" destId="{54B57255-6B76-4E01-AE97-83C0926E9960}" srcOrd="7" destOrd="0" presId="urn:microsoft.com/office/officeart/2005/8/layout/target3"/>
    <dgm:cxn modelId="{781C4030-5805-4B7C-B391-1BC4A2A856CD}" type="presParOf" srcId="{CA65B5E2-F2CE-4F15-B333-89C512174925}" destId="{0A7E5C0C-465C-4AFD-949A-1C1BE3EAECBA}" srcOrd="8" destOrd="0" presId="urn:microsoft.com/office/officeart/2005/8/layout/target3"/>
    <dgm:cxn modelId="{B63AAE54-FDFA-4423-A121-354D9C2E9F72}" type="presParOf" srcId="{CA65B5E2-F2CE-4F15-B333-89C512174925}" destId="{F507B6C0-6524-4D0E-A103-6A3F887948BC}" srcOrd="9" destOrd="0" presId="urn:microsoft.com/office/officeart/2005/8/layout/target3"/>
    <dgm:cxn modelId="{01FADA33-AC6D-4442-98EF-A8EC6A2AB6DE}" type="presParOf" srcId="{CA65B5E2-F2CE-4F15-B333-89C512174925}" destId="{B7CFAA1C-8998-45DB-86D1-58C8C0AFE2ED}" srcOrd="10" destOrd="0" presId="urn:microsoft.com/office/officeart/2005/8/layout/target3"/>
    <dgm:cxn modelId="{DD2C659D-20CE-4027-A00A-60BAB627BE0F}" type="presParOf" srcId="{CA65B5E2-F2CE-4F15-B333-89C512174925}" destId="{446F8EFE-823C-401B-B4F7-701E03CD59D0}"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605940-05A7-4492-AC36-9AA83FC78418}">
      <dsp:nvSpPr>
        <dsp:cNvPr id="0" name=""/>
        <dsp:cNvSpPr/>
      </dsp:nvSpPr>
      <dsp:spPr>
        <a:xfrm>
          <a:off x="0" y="60801"/>
          <a:ext cx="4937760" cy="493776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18E4AD5-2B3A-4B32-8890-F570A9FB2CA4}">
      <dsp:nvSpPr>
        <dsp:cNvPr id="0" name=""/>
        <dsp:cNvSpPr/>
      </dsp:nvSpPr>
      <dsp:spPr>
        <a:xfrm>
          <a:off x="2438405" y="76182"/>
          <a:ext cx="5760719" cy="4846658"/>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Does your use of social media contribute to the common good?</a:t>
          </a:r>
          <a:endParaRPr lang="en-US" sz="2800" kern="1200" dirty="0"/>
        </a:p>
      </dsp:txBody>
      <dsp:txXfrm>
        <a:off x="2438405" y="76182"/>
        <a:ext cx="5760719" cy="1454000"/>
      </dsp:txXfrm>
    </dsp:sp>
    <dsp:sp modelId="{DD8AE57E-1AB3-49FF-A9D8-0B0B3F9883A3}">
      <dsp:nvSpPr>
        <dsp:cNvPr id="0" name=""/>
        <dsp:cNvSpPr/>
      </dsp:nvSpPr>
      <dsp:spPr>
        <a:xfrm>
          <a:off x="864109" y="1542132"/>
          <a:ext cx="3209540" cy="3209540"/>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9EE3D5-EC99-4773-A04B-F86B8F05EA84}">
      <dsp:nvSpPr>
        <dsp:cNvPr id="0" name=""/>
        <dsp:cNvSpPr/>
      </dsp:nvSpPr>
      <dsp:spPr>
        <a:xfrm>
          <a:off x="2468880" y="1797997"/>
          <a:ext cx="5760719" cy="2697811"/>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Does your use of social media enhance the lives of others?</a:t>
          </a:r>
          <a:endParaRPr lang="en-US" sz="2800" kern="1200" dirty="0"/>
        </a:p>
      </dsp:txBody>
      <dsp:txXfrm>
        <a:off x="2468880" y="1797997"/>
        <a:ext cx="5760719" cy="1245143"/>
      </dsp:txXfrm>
    </dsp:sp>
    <dsp:sp modelId="{54B57255-6B76-4E01-AE97-83C0926E9960}">
      <dsp:nvSpPr>
        <dsp:cNvPr id="0" name=""/>
        <dsp:cNvSpPr/>
      </dsp:nvSpPr>
      <dsp:spPr>
        <a:xfrm>
          <a:off x="1728216" y="3023458"/>
          <a:ext cx="1481326" cy="1481326"/>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7E5C0C-465C-4AFD-949A-1C1BE3EAECBA}">
      <dsp:nvSpPr>
        <dsp:cNvPr id="0" name=""/>
        <dsp:cNvSpPr/>
      </dsp:nvSpPr>
      <dsp:spPr>
        <a:xfrm>
          <a:off x="2468880" y="3023458"/>
          <a:ext cx="5760719" cy="1481326"/>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t>What will your “digital footprint” say about who you are?</a:t>
          </a:r>
          <a:endParaRPr lang="en-US" sz="2800" kern="1200" dirty="0"/>
        </a:p>
      </dsp:txBody>
      <dsp:txXfrm>
        <a:off x="2468880" y="3023458"/>
        <a:ext cx="5760719" cy="1481326"/>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0B883C9-9A23-4A23-9537-F7B956A7E4EB}" type="datetimeFigureOut">
              <a:rPr lang="en-US" smtClean="0"/>
              <a:t>3/26/2012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CA6B2A3-BA90-40C8-8BFD-35503D9D57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B883C9-9A23-4A23-9537-F7B956A7E4EB}"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6B2A3-BA90-40C8-8BFD-35503D9D57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B883C9-9A23-4A23-9537-F7B956A7E4EB}"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6B2A3-BA90-40C8-8BFD-35503D9D57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0B883C9-9A23-4A23-9537-F7B956A7E4EB}" type="datetimeFigureOut">
              <a:rPr lang="en-US" smtClean="0"/>
              <a:t>3/26/2012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CA6B2A3-BA90-40C8-8BFD-35503D9D571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0B883C9-9A23-4A23-9537-F7B956A7E4EB}" type="datetimeFigureOut">
              <a:rPr lang="en-US" smtClean="0"/>
              <a:t>3/26/2012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CA6B2A3-BA90-40C8-8BFD-35503D9D5718}"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0B883C9-9A23-4A23-9537-F7B956A7E4EB}" type="datetimeFigureOut">
              <a:rPr lang="en-US" smtClean="0"/>
              <a:t>3/26/2012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CA6B2A3-BA90-40C8-8BFD-35503D9D571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0B883C9-9A23-4A23-9537-F7B956A7E4EB}" type="datetimeFigureOut">
              <a:rPr lang="en-US" smtClean="0"/>
              <a:t>3/26/2012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CA6B2A3-BA90-40C8-8BFD-35503D9D5718}"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0B883C9-9A23-4A23-9537-F7B956A7E4EB}" type="datetimeFigureOut">
              <a:rPr lang="en-US" smtClean="0"/>
              <a:t>3/26/2012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6B2A3-BA90-40C8-8BFD-35503D9D571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0B883C9-9A23-4A23-9537-F7B956A7E4EB}" type="datetimeFigureOut">
              <a:rPr lang="en-US" smtClean="0"/>
              <a:t>3/26/2012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6B2A3-BA90-40C8-8BFD-35503D9D57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0B883C9-9A23-4A23-9537-F7B956A7E4EB}" type="datetimeFigureOut">
              <a:rPr lang="en-US" smtClean="0"/>
              <a:t>3/26/2012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6B2A3-BA90-40C8-8BFD-35503D9D571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0B883C9-9A23-4A23-9537-F7B956A7E4EB}" type="datetimeFigureOut">
              <a:rPr lang="en-US" smtClean="0"/>
              <a:t>3/26/2012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CA6B2A3-BA90-40C8-8BFD-35503D9D5718}"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0B883C9-9A23-4A23-9537-F7B956A7E4EB}" type="datetimeFigureOut">
              <a:rPr lang="en-US" smtClean="0"/>
              <a:t>3/26/2012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CA6B2A3-BA90-40C8-8BFD-35503D9D5718}"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xcncentral.com/acceptable_use_policy.aspx" TargetMode="External"/><Relationship Id="rId2" Type="http://schemas.openxmlformats.org/officeDocument/2006/relationships/hyperlink" Target="http://www.apple.com/legal/itunes/ca/terms.html" TargetMode="External"/><Relationship Id="rId1" Type="http://schemas.openxmlformats.org/officeDocument/2006/relationships/slideLayout" Target="../slideLayouts/slideLayout2.xml"/><Relationship Id="rId4" Type="http://schemas.openxmlformats.org/officeDocument/2006/relationships/hyperlink" Target="http://en.wikipedia.org/wiki/Acceptable_use_polic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safe.org/imgs/pdf/education/AUPs.pdf" TargetMode="External"/><Relationship Id="rId2" Type="http://schemas.openxmlformats.org/officeDocument/2006/relationships/hyperlink" Target="http://www.educationworld.com/a_curr/curr093.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www.media-awareness.ca/"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xcncentral.com/acceptable_use_policy.aspx" TargetMode="External"/><Relationship Id="rId2" Type="http://schemas.openxmlformats.org/officeDocument/2006/relationships/hyperlink" Target="http://www.apple.com/legal/itunes/ca/terms.html" TargetMode="External"/><Relationship Id="rId1" Type="http://schemas.openxmlformats.org/officeDocument/2006/relationships/slideLayout" Target="../slideLayouts/slideLayout4.xml"/><Relationship Id="rId4" Type="http://schemas.openxmlformats.org/officeDocument/2006/relationships/hyperlink" Target="http://en.wikipedia.org/wiki/Acceptable_use_policy"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09900"/>
            <a:ext cx="7772400" cy="723900"/>
          </a:xfrm>
        </p:spPr>
        <p:txBody>
          <a:bodyPr>
            <a:normAutofit/>
          </a:bodyPr>
          <a:lstStyle/>
          <a:p>
            <a:r>
              <a:rPr lang="en-US" dirty="0" smtClean="0"/>
              <a:t>Cast Your Net</a:t>
            </a:r>
            <a:endParaRPr lang="en-US" dirty="0"/>
          </a:p>
        </p:txBody>
      </p:sp>
      <p:sp>
        <p:nvSpPr>
          <p:cNvPr id="3" name="Subtitle 2"/>
          <p:cNvSpPr>
            <a:spLocks noGrp="1"/>
          </p:cNvSpPr>
          <p:nvPr>
            <p:ph type="subTitle" idx="1"/>
          </p:nvPr>
        </p:nvSpPr>
        <p:spPr>
          <a:xfrm>
            <a:off x="685800" y="3886200"/>
            <a:ext cx="7467600" cy="1752600"/>
          </a:xfrm>
        </p:spPr>
        <p:txBody>
          <a:bodyPr>
            <a:normAutofit/>
          </a:bodyPr>
          <a:lstStyle/>
          <a:p>
            <a:r>
              <a:rPr lang="en-US" sz="2800" b="1" dirty="0" smtClean="0"/>
              <a:t>Day 4</a:t>
            </a:r>
            <a:r>
              <a:rPr lang="en-US" sz="2800" b="1" dirty="0"/>
              <a:t> - A Student-created </a:t>
            </a:r>
            <a:r>
              <a:rPr lang="en-US" sz="2800" b="1" dirty="0" smtClean="0"/>
              <a:t>Acceptable Use Policy</a:t>
            </a:r>
            <a:endParaRPr lang="en-US" sz="28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0600" y="762000"/>
            <a:ext cx="3810000" cy="2857500"/>
          </a:xfrm>
          <a:prstGeom prst="rect">
            <a:avLst/>
          </a:prstGeom>
        </p:spPr>
      </p:pic>
      <p:sp>
        <p:nvSpPr>
          <p:cNvPr id="5" name="TextBox 4"/>
          <p:cNvSpPr txBox="1"/>
          <p:nvPr/>
        </p:nvSpPr>
        <p:spPr>
          <a:xfrm>
            <a:off x="4800600" y="3619500"/>
            <a:ext cx="3810000" cy="584775"/>
          </a:xfrm>
          <a:prstGeom prst="rect">
            <a:avLst/>
          </a:prstGeom>
          <a:noFill/>
        </p:spPr>
        <p:txBody>
          <a:bodyPr wrap="square" rtlCol="0">
            <a:spAutoFit/>
          </a:bodyPr>
          <a:lstStyle/>
          <a:p>
            <a:pPr algn="ctr"/>
            <a:r>
              <a:rPr lang="en-US" sz="1400" b="1" dirty="0"/>
              <a:t>“Calling of the Fishermen” by Harry Anderson </a:t>
            </a:r>
          </a:p>
          <a:p>
            <a:endParaRPr lang="en-US" dirty="0"/>
          </a:p>
        </p:txBody>
      </p:sp>
    </p:spTree>
    <p:extLst>
      <p:ext uri="{BB962C8B-B14F-4D97-AF65-F5344CB8AC3E}">
        <p14:creationId xmlns:p14="http://schemas.microsoft.com/office/powerpoint/2010/main" val="19453184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Your task:</a:t>
            </a:r>
            <a:endParaRPr lang="en-CA" dirty="0"/>
          </a:p>
        </p:txBody>
      </p:sp>
      <p:sp>
        <p:nvSpPr>
          <p:cNvPr id="3" name="Content Placeholder 2"/>
          <p:cNvSpPr>
            <a:spLocks noGrp="1"/>
          </p:cNvSpPr>
          <p:nvPr>
            <p:ph sz="half" idx="1"/>
          </p:nvPr>
        </p:nvSpPr>
        <p:spPr>
          <a:xfrm>
            <a:off x="304800" y="1600200"/>
            <a:ext cx="8305800" cy="4724400"/>
          </a:xfrm>
        </p:spPr>
        <p:txBody>
          <a:bodyPr/>
          <a:lstStyle/>
          <a:p>
            <a:pPr marL="0" indent="0">
              <a:buNone/>
            </a:pPr>
            <a:r>
              <a:rPr lang="en-US" dirty="0"/>
              <a:t>   </a:t>
            </a:r>
          </a:p>
          <a:p>
            <a:pPr marL="0" indent="0">
              <a:buNone/>
            </a:pPr>
            <a:r>
              <a:rPr lang="en-US" sz="4000" dirty="0"/>
              <a:t>As a class or in groups, please construct an Acceptable Use Policy  (A.U.P.) that can be used by all students when using technology. </a:t>
            </a:r>
          </a:p>
          <a:p>
            <a:endParaRPr lang="en-CA" dirty="0"/>
          </a:p>
        </p:txBody>
      </p:sp>
    </p:spTree>
    <p:extLst>
      <p:ext uri="{BB962C8B-B14F-4D97-AF65-F5344CB8AC3E}">
        <p14:creationId xmlns:p14="http://schemas.microsoft.com/office/powerpoint/2010/main" val="1779665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Tools for students to use</a:t>
            </a:r>
            <a:endParaRPr lang="en-US" dirty="0"/>
          </a:p>
        </p:txBody>
      </p:sp>
      <p:sp>
        <p:nvSpPr>
          <p:cNvPr id="4" name="Content Placeholder 3"/>
          <p:cNvSpPr>
            <a:spLocks noGrp="1"/>
          </p:cNvSpPr>
          <p:nvPr>
            <p:ph sz="half" idx="1"/>
          </p:nvPr>
        </p:nvSpPr>
        <p:spPr/>
        <p:txBody>
          <a:bodyPr>
            <a:normAutofit fontScale="92500" lnSpcReduction="10000"/>
          </a:bodyPr>
          <a:lstStyle/>
          <a:p>
            <a:pPr marL="0" indent="0">
              <a:buNone/>
            </a:pPr>
            <a:r>
              <a:rPr lang="en-US" u="sng" dirty="0"/>
              <a:t>Tools:</a:t>
            </a:r>
            <a:r>
              <a:rPr lang="en-US" dirty="0"/>
              <a:t/>
            </a:r>
            <a:br>
              <a:rPr lang="en-US" dirty="0"/>
            </a:br>
            <a:r>
              <a:rPr lang="en-US" dirty="0" smtClean="0"/>
              <a:t>· Paper</a:t>
            </a:r>
            <a:r>
              <a:rPr lang="en-US" dirty="0"/>
              <a:t/>
            </a:r>
            <a:br>
              <a:rPr lang="en-US" dirty="0"/>
            </a:br>
            <a:r>
              <a:rPr lang="en-US" dirty="0"/>
              <a:t>· </a:t>
            </a:r>
            <a:r>
              <a:rPr lang="en-US" dirty="0" smtClean="0"/>
              <a:t>Pens</a:t>
            </a:r>
            <a:r>
              <a:rPr lang="en-US" dirty="0"/>
              <a:t>, </a:t>
            </a:r>
            <a:r>
              <a:rPr lang="en-US" dirty="0" smtClean="0"/>
              <a:t>Crayons, Markers</a:t>
            </a:r>
            <a:r>
              <a:rPr lang="en-US" dirty="0"/>
              <a:t>, etc.</a:t>
            </a:r>
            <a:br>
              <a:rPr lang="en-US" dirty="0"/>
            </a:br>
            <a:r>
              <a:rPr lang="en-US" dirty="0"/>
              <a:t>· </a:t>
            </a:r>
            <a:r>
              <a:rPr lang="en-US" dirty="0" smtClean="0"/>
              <a:t>Computer/Web 2.0:</a:t>
            </a:r>
          </a:p>
          <a:p>
            <a:pPr marL="0" indent="0">
              <a:buNone/>
            </a:pPr>
            <a:endParaRPr lang="en-US" dirty="0" smtClean="0"/>
          </a:p>
          <a:p>
            <a:pPr marL="0" indent="0">
              <a:buNone/>
            </a:pPr>
            <a:r>
              <a:rPr lang="en-US" dirty="0" err="1" smtClean="0"/>
              <a:t>Glogster</a:t>
            </a:r>
            <a:r>
              <a:rPr lang="en-US" dirty="0"/>
              <a:t>, </a:t>
            </a:r>
            <a:r>
              <a:rPr lang="en-US" dirty="0" err="1"/>
              <a:t>Jux</a:t>
            </a:r>
            <a:r>
              <a:rPr lang="en-US" dirty="0"/>
              <a:t>, </a:t>
            </a:r>
            <a:r>
              <a:rPr lang="en-US" dirty="0" err="1"/>
              <a:t>Weebly</a:t>
            </a:r>
            <a:r>
              <a:rPr lang="en-US" dirty="0"/>
              <a:t>, Smart Notebook, PowerPoint, </a:t>
            </a:r>
            <a:r>
              <a:rPr lang="en-US" dirty="0" smtClean="0"/>
              <a:t>Google Presentation, </a:t>
            </a:r>
            <a:r>
              <a:rPr lang="en-US" dirty="0" err="1" smtClean="0"/>
              <a:t>Prezi</a:t>
            </a:r>
            <a:r>
              <a:rPr lang="en-US" dirty="0" smtClean="0"/>
              <a:t>, etc</a:t>
            </a:r>
            <a:r>
              <a:rPr lang="en-US" dirty="0"/>
              <a:t>.</a:t>
            </a:r>
            <a:br>
              <a:rPr lang="en-US" dirty="0"/>
            </a:br>
            <a:endParaRPr lang="en-US" dirty="0"/>
          </a:p>
          <a:p>
            <a:pPr marL="0" indent="0">
              <a:buNone/>
            </a:pPr>
            <a:endParaRPr lang="en-US" dirty="0"/>
          </a:p>
        </p:txBody>
      </p:sp>
      <p:sp>
        <p:nvSpPr>
          <p:cNvPr id="5" name="Content Placeholder 4"/>
          <p:cNvSpPr>
            <a:spLocks noGrp="1"/>
          </p:cNvSpPr>
          <p:nvPr>
            <p:ph sz="half" idx="2"/>
          </p:nvPr>
        </p:nvSpPr>
        <p:spPr/>
        <p:txBody>
          <a:bodyPr>
            <a:normAutofit fontScale="92500" lnSpcReduction="10000"/>
          </a:bodyPr>
          <a:lstStyle/>
          <a:p>
            <a:pPr marL="0" indent="0">
              <a:buNone/>
            </a:pPr>
            <a:r>
              <a:rPr lang="en-US" u="sng" dirty="0"/>
              <a:t>Method:</a:t>
            </a:r>
            <a:r>
              <a:rPr lang="en-US" dirty="0"/>
              <a:t>   You have choices. You may:</a:t>
            </a:r>
            <a:br>
              <a:rPr lang="en-US" dirty="0"/>
            </a:br>
            <a:r>
              <a:rPr lang="en-US" dirty="0"/>
              <a:t/>
            </a:r>
            <a:br>
              <a:rPr lang="en-US" dirty="0"/>
            </a:br>
            <a:r>
              <a:rPr lang="en-US" dirty="0"/>
              <a:t>· </a:t>
            </a:r>
            <a:r>
              <a:rPr lang="en-US" dirty="0" smtClean="0"/>
              <a:t>Create </a:t>
            </a:r>
            <a:r>
              <a:rPr lang="en-US" dirty="0"/>
              <a:t>a poster</a:t>
            </a:r>
            <a:br>
              <a:rPr lang="en-US" dirty="0"/>
            </a:br>
            <a:r>
              <a:rPr lang="en-US" dirty="0"/>
              <a:t>· </a:t>
            </a:r>
            <a:r>
              <a:rPr lang="en-US" dirty="0" smtClean="0"/>
              <a:t>Create </a:t>
            </a:r>
            <a:r>
              <a:rPr lang="en-US" dirty="0"/>
              <a:t>a website</a:t>
            </a:r>
            <a:br>
              <a:rPr lang="en-US" dirty="0"/>
            </a:br>
            <a:r>
              <a:rPr lang="en-US" dirty="0"/>
              <a:t>· </a:t>
            </a:r>
            <a:r>
              <a:rPr lang="en-US" dirty="0" smtClean="0"/>
              <a:t>Produce </a:t>
            </a:r>
            <a:r>
              <a:rPr lang="en-US" dirty="0"/>
              <a:t>a Video</a:t>
            </a:r>
            <a:br>
              <a:rPr lang="en-US" dirty="0"/>
            </a:br>
            <a:r>
              <a:rPr lang="en-US" dirty="0"/>
              <a:t>· </a:t>
            </a:r>
            <a:r>
              <a:rPr lang="en-US" dirty="0" smtClean="0"/>
              <a:t>Produce </a:t>
            </a:r>
            <a:r>
              <a:rPr lang="en-US" dirty="0"/>
              <a:t>a </a:t>
            </a:r>
            <a:r>
              <a:rPr lang="en-US" dirty="0" smtClean="0"/>
              <a:t>Podcast</a:t>
            </a:r>
          </a:p>
          <a:p>
            <a:pPr marL="0" indent="0">
              <a:buNone/>
            </a:pPr>
            <a:r>
              <a:rPr lang="en-US" dirty="0" smtClean="0"/>
              <a:t>Or …. Create </a:t>
            </a:r>
            <a:r>
              <a:rPr lang="en-US" dirty="0"/>
              <a:t>a one to three slide presentation using a computer application </a:t>
            </a:r>
            <a:br>
              <a:rPr lang="en-US" dirty="0"/>
            </a:br>
            <a:r>
              <a:rPr lang="en-US" dirty="0"/>
              <a:t/>
            </a:r>
            <a:br>
              <a:rPr lang="en-US" dirty="0"/>
            </a:br>
            <a:endParaRPr lang="en-US" dirty="0"/>
          </a:p>
          <a:p>
            <a:pPr marL="0" indent="0">
              <a:buNone/>
            </a:pPr>
            <a:endParaRPr lang="en-US" dirty="0"/>
          </a:p>
        </p:txBody>
      </p:sp>
    </p:spTree>
    <p:extLst>
      <p:ext uri="{BB962C8B-B14F-4D97-AF65-F5344CB8AC3E}">
        <p14:creationId xmlns:p14="http://schemas.microsoft.com/office/powerpoint/2010/main" val="3699066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language for AUP</a:t>
            </a:r>
            <a:endParaRPr lang="en-US" dirty="0"/>
          </a:p>
        </p:txBody>
      </p:sp>
      <p:sp>
        <p:nvSpPr>
          <p:cNvPr id="3" name="Content Placeholder 2"/>
          <p:cNvSpPr>
            <a:spLocks noGrp="1"/>
          </p:cNvSpPr>
          <p:nvPr>
            <p:ph idx="1"/>
          </p:nvPr>
        </p:nvSpPr>
        <p:spPr/>
        <p:txBody>
          <a:bodyPr/>
          <a:lstStyle/>
          <a:p>
            <a:r>
              <a:rPr lang="en-US" dirty="0" smtClean="0"/>
              <a:t>When I log onto a computer or device,</a:t>
            </a:r>
          </a:p>
          <a:p>
            <a:pPr lvl="1"/>
            <a:r>
              <a:rPr lang="en-US" dirty="0" smtClean="0"/>
              <a:t>I will . . . </a:t>
            </a:r>
          </a:p>
          <a:p>
            <a:pPr lvl="1"/>
            <a:r>
              <a:rPr lang="en-US" dirty="0" smtClean="0"/>
              <a:t>I will . . . </a:t>
            </a:r>
          </a:p>
          <a:p>
            <a:pPr lvl="1"/>
            <a:r>
              <a:rPr lang="en-US" dirty="0" smtClean="0"/>
              <a:t>I will . . .</a:t>
            </a:r>
          </a:p>
          <a:p>
            <a:pPr lvl="1"/>
            <a:r>
              <a:rPr lang="en-US" dirty="0" smtClean="0"/>
              <a:t>I will not . . . </a:t>
            </a:r>
          </a:p>
          <a:p>
            <a:pPr lvl="1"/>
            <a:r>
              <a:rPr lang="en-US" dirty="0" smtClean="0"/>
              <a:t>I will not . . .</a:t>
            </a:r>
            <a:endParaRPr lang="en-US" dirty="0"/>
          </a:p>
        </p:txBody>
      </p:sp>
    </p:spTree>
    <p:extLst>
      <p:ext uri="{BB962C8B-B14F-4D97-AF65-F5344CB8AC3E}">
        <p14:creationId xmlns:p14="http://schemas.microsoft.com/office/powerpoint/2010/main" val="42418732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resources</a:t>
            </a:r>
            <a:endParaRPr lang="en-US" i="1" dirty="0"/>
          </a:p>
        </p:txBody>
      </p:sp>
      <p:sp>
        <p:nvSpPr>
          <p:cNvPr id="3" name="Content Placeholder 2"/>
          <p:cNvSpPr>
            <a:spLocks noGrp="1"/>
          </p:cNvSpPr>
          <p:nvPr>
            <p:ph idx="1"/>
          </p:nvPr>
        </p:nvSpPr>
        <p:spPr/>
        <p:txBody>
          <a:bodyPr>
            <a:normAutofit/>
          </a:bodyPr>
          <a:lstStyle/>
          <a:p>
            <a:pPr marL="0" indent="0">
              <a:buNone/>
            </a:pPr>
            <a:r>
              <a:rPr lang="en-US" b="1" u="sng" dirty="0" smtClean="0"/>
              <a:t>Example </a:t>
            </a:r>
            <a:r>
              <a:rPr lang="en-US" b="1" u="sng" dirty="0"/>
              <a:t>User Agreements</a:t>
            </a:r>
            <a:endParaRPr lang="en-US" dirty="0"/>
          </a:p>
          <a:p>
            <a:pPr marL="0" indent="0">
              <a:buNone/>
            </a:pPr>
            <a:r>
              <a:rPr lang="en-US" dirty="0"/>
              <a:t/>
            </a:r>
            <a:br>
              <a:rPr lang="en-US" dirty="0"/>
            </a:br>
            <a:r>
              <a:rPr lang="en-US" dirty="0"/>
              <a:t>The </a:t>
            </a:r>
            <a:r>
              <a:rPr lang="en-US" dirty="0">
                <a:hlinkClick r:id="rId2"/>
              </a:rPr>
              <a:t>iTunes Acceptable Use Policy</a:t>
            </a:r>
            <a:r>
              <a:rPr lang="en-US" dirty="0"/>
              <a:t/>
            </a:r>
            <a:br>
              <a:rPr lang="en-US" dirty="0"/>
            </a:br>
            <a:r>
              <a:rPr lang="en-US" sz="2400" dirty="0"/>
              <a:t>Source:  </a:t>
            </a:r>
            <a:r>
              <a:rPr lang="en-US" sz="2400" u="sng" dirty="0">
                <a:hlinkClick r:id="rId2"/>
              </a:rPr>
              <a:t>http://www.apple.com/legal/itunes/ca/terms.html#SALE</a:t>
            </a:r>
            <a:r>
              <a:rPr lang="en-US" sz="2400" dirty="0"/>
              <a:t/>
            </a:r>
            <a:br>
              <a:rPr lang="en-US" sz="2400" dirty="0"/>
            </a:br>
            <a:endParaRPr lang="en-US" sz="2400" dirty="0" smtClean="0"/>
          </a:p>
          <a:p>
            <a:pPr marL="0" indent="0">
              <a:buNone/>
            </a:pPr>
            <a:r>
              <a:rPr lang="en-US" sz="2400" dirty="0" smtClean="0">
                <a:hlinkClick r:id="rId3"/>
              </a:rPr>
              <a:t>Xbox Community Network </a:t>
            </a:r>
            <a:r>
              <a:rPr lang="en-US" sz="2400" dirty="0" smtClean="0"/>
              <a:t>Acceptable Use Policy </a:t>
            </a:r>
          </a:p>
          <a:p>
            <a:pPr marL="0" indent="0">
              <a:buNone/>
            </a:pPr>
            <a:r>
              <a:rPr lang="en-US" dirty="0"/>
              <a:t/>
            </a:r>
            <a:br>
              <a:rPr lang="en-US" dirty="0"/>
            </a:br>
            <a:r>
              <a:rPr lang="en-US" sz="2800" dirty="0" smtClean="0"/>
              <a:t>Visit </a:t>
            </a:r>
            <a:r>
              <a:rPr lang="en-US" sz="2800" dirty="0" smtClean="0">
                <a:hlinkClick r:id="rId4"/>
              </a:rPr>
              <a:t>Wikipedia</a:t>
            </a:r>
            <a:r>
              <a:rPr lang="en-US" sz="2800" dirty="0" smtClean="0"/>
              <a:t> page on Acceptable Use Agreements</a:t>
            </a:r>
            <a:endParaRPr lang="en-US" sz="2800" dirty="0"/>
          </a:p>
        </p:txBody>
      </p:sp>
    </p:spTree>
    <p:extLst>
      <p:ext uri="{BB962C8B-B14F-4D97-AF65-F5344CB8AC3E}">
        <p14:creationId xmlns:p14="http://schemas.microsoft.com/office/powerpoint/2010/main" val="20379626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resources</a:t>
            </a:r>
            <a:endParaRPr lang="en-US" dirty="0"/>
          </a:p>
        </p:txBody>
      </p:sp>
      <p:sp>
        <p:nvSpPr>
          <p:cNvPr id="3" name="Content Placeholder 2"/>
          <p:cNvSpPr>
            <a:spLocks noGrp="1"/>
          </p:cNvSpPr>
          <p:nvPr>
            <p:ph idx="1"/>
          </p:nvPr>
        </p:nvSpPr>
        <p:spPr/>
        <p:txBody>
          <a:bodyPr/>
          <a:lstStyle/>
          <a:p>
            <a:r>
              <a:rPr lang="en-US" i="1" u="sng" dirty="0">
                <a:hlinkClick r:id="rId2"/>
              </a:rPr>
              <a:t>Education World</a:t>
            </a:r>
            <a:r>
              <a:rPr lang="en-US" i="1" dirty="0"/>
              <a:t> has a great resource page on getting started on an AUP.</a:t>
            </a:r>
            <a:endParaRPr lang="en-US" dirty="0"/>
          </a:p>
          <a:p>
            <a:r>
              <a:rPr lang="en-US" i="1" u="sng">
                <a:hlinkClick r:id="rId3"/>
              </a:rPr>
              <a:t>Isafe.org</a:t>
            </a:r>
            <a:r>
              <a:rPr lang="en-US" i="1"/>
              <a:t> provides a two page document that helps explain the purpose and design of an Acceptable Use Policy for schools.  </a:t>
            </a:r>
            <a:endParaRPr lang="en-US"/>
          </a:p>
          <a:p>
            <a:endParaRPr lang="en-US"/>
          </a:p>
        </p:txBody>
      </p:sp>
    </p:spTree>
    <p:extLst>
      <p:ext uri="{BB962C8B-B14F-4D97-AF65-F5344CB8AC3E}">
        <p14:creationId xmlns:p14="http://schemas.microsoft.com/office/powerpoint/2010/main" val="3718899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i="1" dirty="0" smtClean="0"/>
              <a:t>“Do not be afraid of new technologies”</a:t>
            </a:r>
            <a:endParaRPr lang="en-US" i="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76300" y="2438400"/>
            <a:ext cx="3048000" cy="3048000"/>
          </a:xfrm>
        </p:spPr>
      </p:pic>
      <p:sp>
        <p:nvSpPr>
          <p:cNvPr id="7" name="Content Placeholder 6"/>
          <p:cNvSpPr>
            <a:spLocks noGrp="1"/>
          </p:cNvSpPr>
          <p:nvPr>
            <p:ph sz="half" idx="2"/>
          </p:nvPr>
        </p:nvSpPr>
        <p:spPr/>
        <p:txBody>
          <a:bodyPr>
            <a:normAutofit fontScale="92500" lnSpcReduction="20000"/>
          </a:bodyPr>
          <a:lstStyle/>
          <a:p>
            <a:r>
              <a:rPr lang="en-US" i="1" dirty="0"/>
              <a:t>Do not be afraid of new technologies!  These rank among the marvelous thing — inter </a:t>
            </a:r>
            <a:r>
              <a:rPr lang="en-US" i="1" dirty="0" err="1"/>
              <a:t>mirifica</a:t>
            </a:r>
            <a:r>
              <a:rPr lang="en-US" i="1" dirty="0"/>
              <a:t> — which God has placed at our disposal to discover, to use and to make known the truth, also the truth about our dignity and about our destiny as his children, heirs of his eternal Kingdom.” 				    </a:t>
            </a:r>
            <a:endParaRPr lang="en-US" i="1" dirty="0" smtClean="0"/>
          </a:p>
          <a:p>
            <a:r>
              <a:rPr lang="en-US" i="1" dirty="0" smtClean="0"/>
              <a:t>Pope </a:t>
            </a:r>
            <a:r>
              <a:rPr lang="en-US" i="1" dirty="0"/>
              <a:t>John Paul II, 2005</a:t>
            </a:r>
            <a:endParaRPr lang="en-US" dirty="0"/>
          </a:p>
          <a:p>
            <a:pPr marL="0" indent="0">
              <a:buNone/>
            </a:pPr>
            <a:endParaRPr lang="en-US" dirty="0"/>
          </a:p>
          <a:p>
            <a:endParaRPr lang="en-US" dirty="0"/>
          </a:p>
        </p:txBody>
      </p:sp>
    </p:spTree>
    <p:extLst>
      <p:ext uri="{BB962C8B-B14F-4D97-AF65-F5344CB8AC3E}">
        <p14:creationId xmlns:p14="http://schemas.microsoft.com/office/powerpoint/2010/main" val="932316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100" b="1" dirty="0" smtClean="0"/>
              <a:t/>
            </a:r>
            <a:br>
              <a:rPr lang="en-CA" sz="3100" b="1" dirty="0" smtClean="0"/>
            </a:br>
            <a:r>
              <a:rPr lang="en-CA" sz="3100" b="1" dirty="0" smtClean="0"/>
              <a:t/>
            </a:r>
            <a:br>
              <a:rPr lang="en-CA" sz="3100" b="1" dirty="0" smtClean="0"/>
            </a:br>
            <a:r>
              <a:rPr lang="en-CA" sz="3100" b="1" dirty="0" smtClean="0"/>
              <a:t>Ontario Catholic Graduate Expectations </a:t>
            </a:r>
            <a:r>
              <a:rPr lang="en-CA" dirty="0" smtClean="0"/>
              <a:t/>
            </a:r>
            <a:br>
              <a:rPr lang="en-CA" dirty="0" smtClean="0"/>
            </a:br>
            <a:endParaRPr lang="en-US" dirty="0"/>
          </a:p>
        </p:txBody>
      </p:sp>
      <p:sp>
        <p:nvSpPr>
          <p:cNvPr id="3" name="Content Placeholder 2"/>
          <p:cNvSpPr>
            <a:spLocks noGrp="1"/>
          </p:cNvSpPr>
          <p:nvPr>
            <p:ph idx="1"/>
          </p:nvPr>
        </p:nvSpPr>
        <p:spPr/>
        <p:txBody>
          <a:bodyPr/>
          <a:lstStyle/>
          <a:p>
            <a:r>
              <a:rPr lang="en-US" dirty="0"/>
              <a:t>As members of a Catholic school community, we are called to be </a:t>
            </a:r>
            <a:r>
              <a:rPr lang="en-US" b="1" dirty="0"/>
              <a:t>reflective and creative thinkers.   </a:t>
            </a:r>
            <a:r>
              <a:rPr lang="en-US" dirty="0"/>
              <a:t>This means we can create, adapt, and evaluate new ideas in light of the common good.</a:t>
            </a:r>
          </a:p>
          <a:p>
            <a:pPr marL="0" indent="0">
              <a:buNone/>
            </a:pPr>
            <a:r>
              <a:rPr lang="en-US" dirty="0" smtClean="0"/>
              <a:t>							</a:t>
            </a:r>
            <a:endParaRPr lang="en-US" dirty="0"/>
          </a:p>
        </p:txBody>
      </p:sp>
      <p:pic>
        <p:nvPicPr>
          <p:cNvPr id="1026" name="Picture 2" descr="C:\Users\bodkin\AppData\Local\Microsoft\Windows\Temporary Internet Files\Content.IE5\BFYTUZNT\MC90043639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3733800"/>
            <a:ext cx="1600200" cy="2194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246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Questions for Digital Citizenship</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85291260"/>
              </p:ext>
            </p:extLst>
          </p:nvPr>
        </p:nvGraphicFramePr>
        <p:xfrm>
          <a:off x="457200" y="1066800"/>
          <a:ext cx="8229600" cy="5059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45643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task &amp; instructions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Beginning </a:t>
            </a:r>
            <a:r>
              <a:rPr lang="en-US" dirty="0"/>
              <a:t>next school year, every student will be required to sign a computer </a:t>
            </a:r>
            <a:r>
              <a:rPr lang="en-US" dirty="0" smtClean="0"/>
              <a:t>“Acceptable </a:t>
            </a:r>
            <a:r>
              <a:rPr lang="en-US" dirty="0"/>
              <a:t>U</a:t>
            </a:r>
            <a:r>
              <a:rPr lang="en-US" dirty="0" smtClean="0"/>
              <a:t>se Policy” </a:t>
            </a:r>
            <a:r>
              <a:rPr lang="en-US" dirty="0"/>
              <a:t>before logging on to technology at school</a:t>
            </a:r>
            <a:r>
              <a:rPr lang="en-US" dirty="0" smtClean="0"/>
              <a:t>.</a:t>
            </a:r>
          </a:p>
          <a:p>
            <a:pPr marL="0" indent="0">
              <a:buNone/>
            </a:pPr>
            <a:endParaRPr lang="en-US" dirty="0"/>
          </a:p>
          <a:p>
            <a:pPr marL="0" indent="0">
              <a:buNone/>
            </a:pPr>
            <a:r>
              <a:rPr lang="en-US" dirty="0" smtClean="0"/>
              <a:t>Today you will be looking at examples of AUP’s, answering discussion questions, then creating an Acceptable Use Policy for our school.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59206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an acceptable use policy?</a:t>
            </a:r>
            <a:endParaRPr lang="en-US" dirty="0"/>
          </a:p>
        </p:txBody>
      </p:sp>
      <p:sp>
        <p:nvSpPr>
          <p:cNvPr id="3" name="Content Placeholder 2"/>
          <p:cNvSpPr>
            <a:spLocks noGrp="1"/>
          </p:cNvSpPr>
          <p:nvPr>
            <p:ph sz="half" idx="1"/>
          </p:nvPr>
        </p:nvSpPr>
        <p:spPr>
          <a:xfrm>
            <a:off x="304800" y="1600200"/>
            <a:ext cx="4191000" cy="2286000"/>
          </a:xfrm>
        </p:spPr>
        <p:txBody>
          <a:bodyPr>
            <a:normAutofit/>
          </a:bodyPr>
          <a:lstStyle/>
          <a:p>
            <a:r>
              <a:rPr lang="en-US" dirty="0"/>
              <a:t>an </a:t>
            </a:r>
            <a:r>
              <a:rPr lang="en-US" b="1" i="1" dirty="0"/>
              <a:t>acceptable use </a:t>
            </a:r>
            <a:r>
              <a:rPr lang="en-US" b="1" i="1" dirty="0" smtClean="0"/>
              <a:t>policy </a:t>
            </a:r>
            <a:r>
              <a:rPr lang="en-US" dirty="0" smtClean="0"/>
              <a:t>or AUP is what computer users agree to when they use a computer or go online.  </a:t>
            </a:r>
            <a:endParaRPr lang="en-US" dirty="0"/>
          </a:p>
        </p:txBody>
      </p:sp>
      <p:sp>
        <p:nvSpPr>
          <p:cNvPr id="4" name="Content Placeholder 3"/>
          <p:cNvSpPr>
            <a:spLocks noGrp="1"/>
          </p:cNvSpPr>
          <p:nvPr>
            <p:ph sz="half" idx="2"/>
          </p:nvPr>
        </p:nvSpPr>
        <p:spPr/>
        <p:txBody>
          <a:bodyPr>
            <a:normAutofit/>
          </a:bodyPr>
          <a:lstStyle/>
          <a:p>
            <a:pPr marL="0" indent="0">
              <a:buNone/>
            </a:pPr>
            <a:r>
              <a:rPr lang="en-US" dirty="0" smtClean="0"/>
              <a:t>“</a:t>
            </a:r>
            <a:r>
              <a:rPr lang="en-US" dirty="0"/>
              <a:t>In response to the growing use of the Internet in classrooms, many schools have implemented </a:t>
            </a:r>
            <a:r>
              <a:rPr lang="en-US" b="1" i="1" dirty="0"/>
              <a:t>Acceptable Use Policies </a:t>
            </a:r>
            <a:r>
              <a:rPr lang="en-US" dirty="0"/>
              <a:t>(AUPs) to ensure that school computers are being used in a safe, relevant and appropriate manner</a:t>
            </a:r>
            <a:r>
              <a:rPr lang="en-US" dirty="0" smtClean="0"/>
              <a:t>.”</a:t>
            </a:r>
          </a:p>
          <a:p>
            <a:pPr marL="0" indent="0">
              <a:buNone/>
            </a:pPr>
            <a:r>
              <a:rPr lang="en-US" sz="2000" dirty="0" smtClean="0"/>
              <a:t>(</a:t>
            </a:r>
            <a:r>
              <a:rPr lang="en-US" sz="2000" dirty="0">
                <a:hlinkClick r:id="rId2"/>
              </a:rPr>
              <a:t>http://</a:t>
            </a:r>
            <a:r>
              <a:rPr lang="en-US" sz="2000" dirty="0" smtClean="0">
                <a:hlinkClick r:id="rId2"/>
              </a:rPr>
              <a:t>www.media-awareness.ca</a:t>
            </a:r>
            <a:r>
              <a:rPr lang="en-US" sz="2000" dirty="0" smtClean="0"/>
              <a:t>)</a:t>
            </a:r>
            <a:endParaRPr lang="en-US" sz="2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0927" y="4191000"/>
            <a:ext cx="1704975" cy="1876425"/>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9220347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Discussion Questions</a:t>
            </a:r>
          </a:p>
        </p:txBody>
      </p:sp>
      <p:sp>
        <p:nvSpPr>
          <p:cNvPr id="5" name="Content Placeholder 4"/>
          <p:cNvSpPr>
            <a:spLocks noGrp="1"/>
          </p:cNvSpPr>
          <p:nvPr>
            <p:ph sz="half" idx="1"/>
          </p:nvPr>
        </p:nvSpPr>
        <p:spPr/>
        <p:txBody>
          <a:bodyPr>
            <a:normAutofit fontScale="92500" lnSpcReduction="20000"/>
          </a:bodyPr>
          <a:lstStyle/>
          <a:p>
            <a:pPr marL="0" indent="0">
              <a:buNone/>
            </a:pPr>
            <a:r>
              <a:rPr lang="en-US" dirty="0" smtClean="0"/>
              <a:t>Please </a:t>
            </a:r>
            <a:r>
              <a:rPr lang="en-US" dirty="0"/>
              <a:t>look at the samples provided (see </a:t>
            </a:r>
            <a:r>
              <a:rPr lang="en-US" dirty="0" smtClean="0"/>
              <a:t>appendix or look up the iTunes Acceptable Use Policy).  </a:t>
            </a:r>
          </a:p>
          <a:p>
            <a:pPr marL="0" indent="0">
              <a:buNone/>
            </a:pPr>
            <a:endParaRPr lang="en-US" dirty="0" smtClean="0"/>
          </a:p>
          <a:p>
            <a:pPr marL="0" indent="0">
              <a:buNone/>
            </a:pPr>
            <a:r>
              <a:rPr lang="en-US" sz="3900" dirty="0" smtClean="0"/>
              <a:t>Are </a:t>
            </a:r>
            <a:r>
              <a:rPr lang="en-US" sz="3900" dirty="0"/>
              <a:t>these </a:t>
            </a:r>
            <a:r>
              <a:rPr lang="en-US" sz="3900" b="1" i="1" dirty="0"/>
              <a:t>Acceptable Use </a:t>
            </a:r>
            <a:r>
              <a:rPr lang="en-US" sz="3900" b="1" i="1" dirty="0" smtClean="0"/>
              <a:t>Policies</a:t>
            </a:r>
            <a:r>
              <a:rPr lang="en-US" sz="3900" dirty="0" smtClean="0"/>
              <a:t> helpful </a:t>
            </a:r>
            <a:r>
              <a:rPr lang="en-US" sz="3900" dirty="0"/>
              <a:t>to you</a:t>
            </a:r>
            <a:r>
              <a:rPr lang="en-US" sz="3900" dirty="0" smtClean="0"/>
              <a:t>?  </a:t>
            </a:r>
          </a:p>
          <a:p>
            <a:pPr marL="0" indent="0">
              <a:buNone/>
            </a:pPr>
            <a:endParaRPr lang="en-US" sz="3900" dirty="0"/>
          </a:p>
          <a:p>
            <a:pPr marL="0" indent="0">
              <a:buNone/>
            </a:pPr>
            <a:r>
              <a:rPr lang="en-US" sz="3900" dirty="0" smtClean="0"/>
              <a:t>Why or why not?</a:t>
            </a:r>
          </a:p>
          <a:p>
            <a:pPr marL="0" indent="0">
              <a:buNone/>
            </a:pPr>
            <a:endParaRPr lang="en-US" dirty="0" smtClean="0"/>
          </a:p>
          <a:p>
            <a:endParaRPr lang="en-US" dirty="0"/>
          </a:p>
        </p:txBody>
      </p:sp>
      <p:sp>
        <p:nvSpPr>
          <p:cNvPr id="6" name="Content Placeholder 5"/>
          <p:cNvSpPr>
            <a:spLocks noGrp="1"/>
          </p:cNvSpPr>
          <p:nvPr>
            <p:ph sz="half" idx="2"/>
          </p:nvPr>
        </p:nvSpPr>
        <p:spPr>
          <a:xfrm>
            <a:off x="4495800" y="1371600"/>
            <a:ext cx="4343400" cy="4724400"/>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marL="0" indent="0">
              <a:buNone/>
            </a:pPr>
            <a:r>
              <a:rPr lang="en-US" b="1" u="sng" dirty="0"/>
              <a:t>Example User Agreements</a:t>
            </a:r>
            <a:endParaRPr lang="en-US" dirty="0"/>
          </a:p>
          <a:p>
            <a:pPr marL="0" indent="0">
              <a:buNone/>
            </a:pPr>
            <a:r>
              <a:rPr lang="en-US" dirty="0"/>
              <a:t/>
            </a:r>
            <a:br>
              <a:rPr lang="en-US" dirty="0"/>
            </a:br>
            <a:r>
              <a:rPr lang="en-US" dirty="0"/>
              <a:t>The </a:t>
            </a:r>
            <a:r>
              <a:rPr lang="en-US" dirty="0">
                <a:hlinkClick r:id="rId2"/>
              </a:rPr>
              <a:t>iTunes Acceptable Use Policy</a:t>
            </a:r>
            <a:r>
              <a:rPr lang="en-US" dirty="0"/>
              <a:t/>
            </a:r>
            <a:br>
              <a:rPr lang="en-US" dirty="0"/>
            </a:br>
            <a:r>
              <a:rPr lang="en-US" dirty="0" smtClean="0"/>
              <a:t>(</a:t>
            </a:r>
            <a:r>
              <a:rPr lang="en-US" sz="2400" dirty="0" smtClean="0"/>
              <a:t>Source</a:t>
            </a:r>
            <a:r>
              <a:rPr lang="en-US" sz="2400" dirty="0"/>
              <a:t>:  </a:t>
            </a:r>
            <a:r>
              <a:rPr lang="en-US" sz="2400" u="sng" dirty="0">
                <a:hlinkClick r:id="rId2"/>
              </a:rPr>
              <a:t>http://</a:t>
            </a:r>
            <a:r>
              <a:rPr lang="en-US" sz="2400" u="sng" dirty="0" smtClean="0">
                <a:hlinkClick r:id="rId2"/>
              </a:rPr>
              <a:t>www.apple.com/legal/itunes/ca/terms.html#SALE</a:t>
            </a:r>
            <a:r>
              <a:rPr lang="en-US" sz="2400" u="sng" dirty="0" smtClean="0"/>
              <a:t>)</a:t>
            </a:r>
            <a:r>
              <a:rPr lang="en-US" dirty="0"/>
              <a:t/>
            </a:r>
            <a:br>
              <a:rPr lang="en-US" dirty="0"/>
            </a:br>
            <a:endParaRPr lang="en-US" dirty="0"/>
          </a:p>
          <a:p>
            <a:pPr marL="0" indent="0">
              <a:buNone/>
            </a:pPr>
            <a:r>
              <a:rPr lang="en-US" dirty="0">
                <a:hlinkClick r:id="rId3"/>
              </a:rPr>
              <a:t>Xbox Community Network </a:t>
            </a:r>
            <a:r>
              <a:rPr lang="en-US" dirty="0"/>
              <a:t>Acceptable Use Policy </a:t>
            </a:r>
          </a:p>
          <a:p>
            <a:pPr marL="0" indent="0">
              <a:buNone/>
            </a:pPr>
            <a:r>
              <a:rPr lang="en-US" dirty="0"/>
              <a:t/>
            </a:r>
            <a:br>
              <a:rPr lang="en-US" dirty="0"/>
            </a:br>
            <a:r>
              <a:rPr lang="en-US" sz="3200" dirty="0"/>
              <a:t>Visit </a:t>
            </a:r>
            <a:r>
              <a:rPr lang="en-US" sz="3200" dirty="0">
                <a:hlinkClick r:id="rId4"/>
              </a:rPr>
              <a:t>Wikipedia</a:t>
            </a:r>
            <a:r>
              <a:rPr lang="en-US" sz="3200" dirty="0"/>
              <a:t> page on Acceptable Use Agreements</a:t>
            </a:r>
          </a:p>
        </p:txBody>
      </p:sp>
    </p:spTree>
    <p:extLst>
      <p:ext uri="{BB962C8B-B14F-4D97-AF65-F5344CB8AC3E}">
        <p14:creationId xmlns:p14="http://schemas.microsoft.com/office/powerpoint/2010/main" val="3906858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4" name="Content Placeholder 3"/>
          <p:cNvSpPr>
            <a:spLocks noGrp="1"/>
          </p:cNvSpPr>
          <p:nvPr>
            <p:ph sz="half" idx="2"/>
          </p:nvPr>
        </p:nvSpPr>
        <p:spPr>
          <a:xfrm>
            <a:off x="360218" y="1295400"/>
            <a:ext cx="8610600" cy="3200400"/>
          </a:xfrm>
        </p:spPr>
        <p:txBody>
          <a:bodyPr>
            <a:normAutofit fontScale="70000" lnSpcReduction="20000"/>
          </a:bodyPr>
          <a:lstStyle/>
          <a:p>
            <a:pPr marL="0" indent="0">
              <a:buNone/>
            </a:pPr>
            <a:r>
              <a:rPr lang="en-US" b="1" dirty="0"/>
              <a:t>Jesus Calls the First Disciples</a:t>
            </a:r>
            <a:r>
              <a:rPr lang="en-US" dirty="0"/>
              <a:t/>
            </a:r>
            <a:br>
              <a:rPr lang="en-US" dirty="0"/>
            </a:br>
            <a:r>
              <a:rPr lang="en-US" i="1" dirty="0"/>
              <a:t>(</a:t>
            </a:r>
            <a:r>
              <a:rPr lang="en-US" i="1" dirty="0" smtClean="0"/>
              <a:t>Mark 1.l8-22)</a:t>
            </a:r>
            <a:r>
              <a:rPr lang="en-US" dirty="0"/>
              <a:t/>
            </a:r>
            <a:br>
              <a:rPr lang="en-US" dirty="0"/>
            </a:br>
            <a:r>
              <a:rPr lang="en-US" dirty="0"/>
              <a:t/>
            </a:r>
            <a:br>
              <a:rPr lang="en-US" dirty="0"/>
            </a:br>
            <a:r>
              <a:rPr lang="en-US" dirty="0"/>
              <a:t>18 As he walked by the Sea of Galilee, </a:t>
            </a:r>
            <a:r>
              <a:rPr lang="en-US" dirty="0" smtClean="0"/>
              <a:t>He </a:t>
            </a:r>
            <a:r>
              <a:rPr lang="en-US" dirty="0"/>
              <a:t>saw</a:t>
            </a:r>
            <a:br>
              <a:rPr lang="en-US" dirty="0"/>
            </a:br>
            <a:r>
              <a:rPr lang="en-US" dirty="0"/>
              <a:t>two brothers, Simon, who is called Peter, and </a:t>
            </a:r>
            <a:r>
              <a:rPr lang="en-US" dirty="0" smtClean="0"/>
              <a:t>Andrew, his </a:t>
            </a:r>
            <a:r>
              <a:rPr lang="en-US" dirty="0"/>
              <a:t>brother, casting a net into the Sea </a:t>
            </a:r>
            <a:r>
              <a:rPr lang="en-US" dirty="0" smtClean="0"/>
              <a:t>– for they </a:t>
            </a:r>
            <a:r>
              <a:rPr lang="en-US" dirty="0"/>
              <a:t>were </a:t>
            </a:r>
            <a:r>
              <a:rPr lang="en-US" dirty="0" smtClean="0"/>
              <a:t>fishermen.</a:t>
            </a:r>
          </a:p>
          <a:p>
            <a:pPr marL="0" indent="0">
              <a:buNone/>
            </a:pPr>
            <a:r>
              <a:rPr lang="en-US" dirty="0" smtClean="0"/>
              <a:t>19 And </a:t>
            </a:r>
            <a:r>
              <a:rPr lang="en-US" dirty="0"/>
              <a:t>he said to them, "</a:t>
            </a:r>
            <a:r>
              <a:rPr lang="en-US" dirty="0" smtClean="0"/>
              <a:t>Follow me</a:t>
            </a:r>
            <a:r>
              <a:rPr lang="en-US" dirty="0"/>
              <a:t>, and I will make you fish for people</a:t>
            </a:r>
            <a:r>
              <a:rPr lang="en-US" dirty="0" smtClean="0"/>
              <a:t>." </a:t>
            </a:r>
            <a:r>
              <a:rPr lang="en-US" dirty="0"/>
              <a:t> </a:t>
            </a:r>
            <a:endParaRPr lang="en-US" dirty="0" smtClean="0"/>
          </a:p>
          <a:p>
            <a:pPr marL="0" indent="0">
              <a:buNone/>
            </a:pPr>
            <a:r>
              <a:rPr lang="en-US" dirty="0" smtClean="0"/>
              <a:t>20 Immediately they </a:t>
            </a:r>
            <a:r>
              <a:rPr lang="en-US" dirty="0"/>
              <a:t>left their nets and followed him.</a:t>
            </a:r>
            <a:br>
              <a:rPr lang="en-US" dirty="0"/>
            </a:br>
            <a:r>
              <a:rPr lang="en-US" dirty="0"/>
              <a:t>21 As he went from there, he saw two other </a:t>
            </a:r>
            <a:r>
              <a:rPr lang="en-US" dirty="0" smtClean="0"/>
              <a:t>brothers, James </a:t>
            </a:r>
            <a:r>
              <a:rPr lang="en-US" dirty="0"/>
              <a:t>son of </a:t>
            </a:r>
            <a:r>
              <a:rPr lang="en-US" dirty="0" err="1"/>
              <a:t>Zeb'e·dee</a:t>
            </a:r>
            <a:r>
              <a:rPr lang="en-US" dirty="0"/>
              <a:t> and his brother </a:t>
            </a:r>
            <a:r>
              <a:rPr lang="en-US" dirty="0" smtClean="0"/>
              <a:t>John, in </a:t>
            </a:r>
            <a:r>
              <a:rPr lang="en-US" dirty="0"/>
              <a:t>the boat with their father </a:t>
            </a:r>
            <a:r>
              <a:rPr lang="en-US" dirty="0" err="1"/>
              <a:t>Zeb'e·dee</a:t>
            </a:r>
            <a:r>
              <a:rPr lang="en-US" dirty="0"/>
              <a:t>, </a:t>
            </a:r>
            <a:r>
              <a:rPr lang="en-US" dirty="0" smtClean="0"/>
              <a:t>mending their </a:t>
            </a:r>
            <a:r>
              <a:rPr lang="en-US" dirty="0"/>
              <a:t>nets, and he called them. </a:t>
            </a:r>
            <a:endParaRPr lang="en-US" dirty="0" smtClean="0"/>
          </a:p>
          <a:p>
            <a:pPr marL="0" indent="0">
              <a:buNone/>
            </a:pPr>
            <a:r>
              <a:rPr lang="en-US" dirty="0" smtClean="0"/>
              <a:t>22 </a:t>
            </a:r>
            <a:r>
              <a:rPr lang="en-US" dirty="0"/>
              <a:t>Immediately </a:t>
            </a:r>
            <a:r>
              <a:rPr lang="en-US" dirty="0" smtClean="0"/>
              <a:t>they left </a:t>
            </a:r>
            <a:r>
              <a:rPr lang="en-US" dirty="0"/>
              <a:t>the boat and their father, and followed him.</a:t>
            </a:r>
          </a:p>
          <a:p>
            <a:pPr marL="0" indent="0">
              <a:buNone/>
            </a:pP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2200" y="4568942"/>
            <a:ext cx="2451100" cy="1838325"/>
          </a:xfrm>
          <a:prstGeom prst="rect">
            <a:avLst/>
          </a:prstGeom>
        </p:spPr>
      </p:pic>
      <p:sp>
        <p:nvSpPr>
          <p:cNvPr id="6" name="Rectangle 5"/>
          <p:cNvSpPr/>
          <p:nvPr/>
        </p:nvSpPr>
        <p:spPr>
          <a:xfrm>
            <a:off x="346364" y="4568942"/>
            <a:ext cx="5943600" cy="2308324"/>
          </a:xfrm>
          <a:prstGeom prst="rect">
            <a:avLst/>
          </a:prstGeom>
        </p:spPr>
        <p:txBody>
          <a:bodyPr wrap="square">
            <a:spAutoFit/>
          </a:bodyPr>
          <a:lstStyle/>
          <a:p>
            <a:r>
              <a:rPr lang="en-US" sz="3600" dirty="0"/>
              <a:t>How can technology help </a:t>
            </a:r>
            <a:r>
              <a:rPr lang="en-US" sz="3600" dirty="0" smtClean="0"/>
              <a:t>us all become </a:t>
            </a:r>
            <a:r>
              <a:rPr lang="en-US" sz="3600" dirty="0"/>
              <a:t>a disciple of Christ?</a:t>
            </a:r>
            <a:br>
              <a:rPr lang="en-US" sz="3600" dirty="0"/>
            </a:br>
            <a:endParaRPr lang="en-CA" sz="3600" dirty="0"/>
          </a:p>
        </p:txBody>
      </p:sp>
    </p:spTree>
    <p:extLst>
      <p:ext uri="{BB962C8B-B14F-4D97-AF65-F5344CB8AC3E}">
        <p14:creationId xmlns:p14="http://schemas.microsoft.com/office/powerpoint/2010/main" val="37591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a:t>
            </a:r>
            <a:endParaRPr lang="en-US" dirty="0"/>
          </a:p>
        </p:txBody>
      </p:sp>
      <p:sp>
        <p:nvSpPr>
          <p:cNvPr id="3" name="Content Placeholder 2"/>
          <p:cNvSpPr>
            <a:spLocks noGrp="1"/>
          </p:cNvSpPr>
          <p:nvPr>
            <p:ph sz="half" idx="1"/>
          </p:nvPr>
        </p:nvSpPr>
        <p:spPr/>
        <p:txBody>
          <a:bodyPr>
            <a:normAutofit fontScale="85000" lnSpcReduction="20000"/>
          </a:bodyPr>
          <a:lstStyle/>
          <a:p>
            <a:pPr marL="0" indent="0">
              <a:buNone/>
            </a:pPr>
            <a:r>
              <a:rPr lang="en-US" dirty="0"/>
              <a:t>Please review the Catholic Graduate Expectations </a:t>
            </a:r>
            <a:r>
              <a:rPr lang="en-US" dirty="0" smtClean="0"/>
              <a:t>(to the right) </a:t>
            </a:r>
            <a:r>
              <a:rPr lang="en-US" dirty="0"/>
              <a:t>and answer the following questions</a:t>
            </a:r>
            <a:r>
              <a:rPr lang="en-US" dirty="0" smtClean="0"/>
              <a:t>:</a:t>
            </a:r>
          </a:p>
          <a:p>
            <a:pPr marL="0" indent="0">
              <a:buNone/>
            </a:pPr>
            <a:r>
              <a:rPr lang="en-US" dirty="0"/>
              <a:t/>
            </a:r>
            <a:br>
              <a:rPr lang="en-US" dirty="0"/>
            </a:br>
            <a:r>
              <a:rPr lang="en-US" sz="3300" dirty="0" smtClean="0"/>
              <a:t>How </a:t>
            </a:r>
            <a:r>
              <a:rPr lang="en-US" sz="3300" dirty="0"/>
              <a:t>can students use technology to “</a:t>
            </a:r>
            <a:r>
              <a:rPr lang="en-US" sz="3300" b="1" dirty="0"/>
              <a:t>enhance the quality of life for others</a:t>
            </a:r>
            <a:r>
              <a:rPr lang="en-US" sz="3300" dirty="0" smtClean="0"/>
              <a:t>?”</a:t>
            </a:r>
          </a:p>
          <a:p>
            <a:pPr marL="0" indent="0">
              <a:buNone/>
            </a:pPr>
            <a:r>
              <a:rPr lang="en-US" sz="3300" dirty="0"/>
              <a:t/>
            </a:r>
            <a:br>
              <a:rPr lang="en-US" sz="3300" dirty="0"/>
            </a:br>
            <a:r>
              <a:rPr lang="en-US" sz="3300" dirty="0" smtClean="0"/>
              <a:t>How </a:t>
            </a:r>
            <a:r>
              <a:rPr lang="en-US" sz="3300" dirty="0"/>
              <a:t>can students use technology to “</a:t>
            </a:r>
            <a:r>
              <a:rPr lang="en-US" sz="3300" b="1" dirty="0"/>
              <a:t>contribute to the common good</a:t>
            </a:r>
            <a:r>
              <a:rPr lang="en-US" sz="3300" dirty="0"/>
              <a:t>?”</a:t>
            </a:r>
          </a:p>
          <a:p>
            <a:pPr marL="0" indent="0">
              <a:buNone/>
            </a:pPr>
            <a:endParaRPr lang="en-US" dirty="0"/>
          </a:p>
        </p:txBody>
      </p:sp>
      <p:sp>
        <p:nvSpPr>
          <p:cNvPr id="4" name="Content Placeholder 3"/>
          <p:cNvSpPr>
            <a:spLocks noGrp="1"/>
          </p:cNvSpPr>
          <p:nvPr>
            <p:ph sz="half" idx="2"/>
          </p:nvPr>
        </p:nvSpPr>
        <p:spPr>
          <a:xfrm>
            <a:off x="4495800" y="1371600"/>
            <a:ext cx="4495800" cy="5105400"/>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marL="0" indent="0">
              <a:buNone/>
            </a:pPr>
            <a:endParaRPr lang="en-US" b="1" dirty="0" smtClean="0"/>
          </a:p>
          <a:p>
            <a:pPr marL="0" indent="0">
              <a:buNone/>
            </a:pPr>
            <a:r>
              <a:rPr lang="en-US" b="1" dirty="0" smtClean="0"/>
              <a:t>Ontario </a:t>
            </a:r>
            <a:r>
              <a:rPr lang="en-US" b="1" dirty="0"/>
              <a:t>Catholic School Graduate Expectations</a:t>
            </a:r>
            <a:r>
              <a:rPr lang="en-US" dirty="0"/>
              <a:t/>
            </a:r>
            <a:br>
              <a:rPr lang="en-US" dirty="0"/>
            </a:br>
            <a:r>
              <a:rPr lang="en-US" b="1" dirty="0"/>
              <a:t>The graduate is expected to be:</a:t>
            </a:r>
            <a:r>
              <a:rPr lang="en-US" dirty="0"/>
              <a:t/>
            </a:r>
            <a:br>
              <a:rPr lang="en-US" dirty="0"/>
            </a:br>
            <a:endParaRPr lang="en-US" dirty="0" smtClean="0"/>
          </a:p>
          <a:p>
            <a:pPr marL="0" indent="0">
              <a:buNone/>
            </a:pPr>
            <a:r>
              <a:rPr lang="en-US" dirty="0"/>
              <a:t>~</a:t>
            </a:r>
            <a:r>
              <a:rPr lang="en-US" dirty="0" smtClean="0"/>
              <a:t>A </a:t>
            </a:r>
            <a:r>
              <a:rPr lang="en-US" dirty="0"/>
              <a:t>Discerning Believer Formed in the Catholic Faith Community</a:t>
            </a:r>
            <a:br>
              <a:rPr lang="en-US" dirty="0"/>
            </a:br>
            <a:r>
              <a:rPr lang="en-US" dirty="0" smtClean="0"/>
              <a:t>~An </a:t>
            </a:r>
            <a:r>
              <a:rPr lang="en-US" dirty="0"/>
              <a:t>Effective Communicator</a:t>
            </a:r>
            <a:br>
              <a:rPr lang="en-US" dirty="0"/>
            </a:br>
            <a:r>
              <a:rPr lang="en-US" dirty="0" smtClean="0"/>
              <a:t>~A </a:t>
            </a:r>
            <a:r>
              <a:rPr lang="en-US" dirty="0"/>
              <a:t>Reflective and Creative Thinker</a:t>
            </a:r>
            <a:br>
              <a:rPr lang="en-US" dirty="0"/>
            </a:br>
            <a:r>
              <a:rPr lang="en-US" dirty="0" smtClean="0"/>
              <a:t>~A </a:t>
            </a:r>
            <a:r>
              <a:rPr lang="en-US" dirty="0"/>
              <a:t>Self-Directed, Responsible, Life Long </a:t>
            </a:r>
            <a:r>
              <a:rPr lang="en-US" dirty="0" smtClean="0"/>
              <a:t>Learner</a:t>
            </a:r>
            <a:r>
              <a:rPr lang="en-US" dirty="0"/>
              <a:t/>
            </a:r>
            <a:br>
              <a:rPr lang="en-US" dirty="0"/>
            </a:br>
            <a:r>
              <a:rPr lang="en-US" dirty="0" smtClean="0"/>
              <a:t>~A </a:t>
            </a:r>
            <a:r>
              <a:rPr lang="en-US" dirty="0"/>
              <a:t>Collaborative Contributor</a:t>
            </a:r>
            <a:br>
              <a:rPr lang="en-US" dirty="0"/>
            </a:br>
            <a:r>
              <a:rPr lang="en-US" dirty="0" smtClean="0"/>
              <a:t>~A Caring Family Member</a:t>
            </a:r>
            <a:br>
              <a:rPr lang="en-US" dirty="0" smtClean="0"/>
            </a:br>
            <a:r>
              <a:rPr lang="en-US" dirty="0" smtClean="0"/>
              <a:t>~A </a:t>
            </a:r>
            <a:r>
              <a:rPr lang="en-US" dirty="0"/>
              <a:t>Responsible Citizen</a:t>
            </a:r>
          </a:p>
          <a:p>
            <a:pPr marL="0" indent="0">
              <a:buNone/>
            </a:pPr>
            <a:endParaRPr lang="en-US" dirty="0"/>
          </a:p>
        </p:txBody>
      </p:sp>
    </p:spTree>
    <p:extLst>
      <p:ext uri="{BB962C8B-B14F-4D97-AF65-F5344CB8AC3E}">
        <p14:creationId xmlns:p14="http://schemas.microsoft.com/office/powerpoint/2010/main" val="41214681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288</TotalTime>
  <Words>445</Words>
  <Application>Microsoft Office PowerPoint</Application>
  <PresentationFormat>On-screen Show (4:3)</PresentationFormat>
  <Paragraphs>68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Cast Your Net</vt:lpstr>
      <vt:lpstr>“Do not be afraid of new technologies”</vt:lpstr>
      <vt:lpstr>  Ontario Catholic Graduate Expectations  </vt:lpstr>
      <vt:lpstr>Questions for Digital Citizenship</vt:lpstr>
      <vt:lpstr>Student task &amp; instructions </vt:lpstr>
      <vt:lpstr>What’s an acceptable use policy?</vt:lpstr>
      <vt:lpstr>Discussion Questions</vt:lpstr>
      <vt:lpstr>Discussion questions</vt:lpstr>
      <vt:lpstr>Discussion questions</vt:lpstr>
      <vt:lpstr>Your task:</vt:lpstr>
      <vt:lpstr>Tools for students to use</vt:lpstr>
      <vt:lpstr>Sample language for AUP</vt:lpstr>
      <vt:lpstr>resources</vt:lpstr>
      <vt:lpstr>Further resources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Cast Your Net</dc:title>
  <dc:creator>Dan Bodkin</dc:creator>
  <cp:lastModifiedBy>Dan Bodkin</cp:lastModifiedBy>
  <cp:revision>18</cp:revision>
  <dcterms:created xsi:type="dcterms:W3CDTF">2012-02-08T18:12:57Z</dcterms:created>
  <dcterms:modified xsi:type="dcterms:W3CDTF">2012-03-26T16:19:04Z</dcterms:modified>
</cp:coreProperties>
</file>